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ovelo" charset="1" panose="02000000000000000000"/>
      <p:regular r:id="rId18"/>
    </p:embeddedFont>
    <p:embeddedFont>
      <p:font typeface="Open Sans 1 Bold" charset="1" panose="020B0806030504020204"/>
      <p:regular r:id="rId19"/>
    </p:embeddedFont>
    <p:embeddedFont>
      <p:font typeface="The Seasons Bold" charset="1" panose="00000000000000000000"/>
      <p:regular r:id="rId20"/>
    </p:embeddedFont>
    <p:embeddedFont>
      <p:font typeface="Open Sans 2 Medium" charset="1" panose="00000000000000000000"/>
      <p:regular r:id="rId21"/>
    </p:embeddedFont>
    <p:embeddedFont>
      <p:font typeface="Open Sans 1" charset="1" panose="020B0606030504020204"/>
      <p:regular r:id="rId22"/>
    </p:embeddedFont>
    <p:embeddedFont>
      <p:font typeface="Open Sans 2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slide4.xml" Type="http://schemas.openxmlformats.org/officeDocument/2006/relationships/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slide4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6.xml" Type="http://schemas.openxmlformats.org/officeDocument/2006/relationships/slide"/><Relationship Id="rId11" Target="slide7.xml" Type="http://schemas.openxmlformats.org/officeDocument/2006/relationships/slide"/><Relationship Id="rId12" Target="slide9.xml" Type="http://schemas.openxmlformats.org/officeDocument/2006/relationships/slide"/><Relationship Id="rId13" Target="slide10.xml" Type="http://schemas.openxmlformats.org/officeDocument/2006/relationships/slide"/><Relationship Id="rId14" Target="slide11.xml" Type="http://schemas.openxmlformats.org/officeDocument/2006/relationships/slide"/><Relationship Id="rId15" Target="slide12.xml" Type="http://schemas.openxmlformats.org/officeDocument/2006/relationships/slid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slide5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5.xml" Type="http://schemas.openxmlformats.org/officeDocument/2006/relationships/slid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slide4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slide4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4.xml" Type="http://schemas.openxmlformats.org/officeDocument/2006/relationships/slid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7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slide4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4.xml" Type="http://schemas.openxmlformats.org/officeDocument/2006/relationships/slid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7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5409" y="3555738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1" y="0"/>
                </a:lnTo>
                <a:lnTo>
                  <a:pt x="18586211" y="7248623"/>
                </a:lnTo>
                <a:lnTo>
                  <a:pt x="0" y="724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4871" y="2585594"/>
            <a:ext cx="16452949" cy="350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14891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RUANG </a:t>
            </a:r>
          </a:p>
          <a:p>
            <a:pPr algn="ctr">
              <a:lnSpc>
                <a:spcPts val="13253"/>
              </a:lnSpc>
            </a:pPr>
            <a:r>
              <a:rPr lang="en-US" sz="14891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SILA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90695" y="-934981"/>
            <a:ext cx="5306611" cy="4490720"/>
          </a:xfrm>
          <a:custGeom>
            <a:avLst/>
            <a:gdLst/>
            <a:ahLst/>
            <a:cxnLst/>
            <a:rect r="r" b="b" t="t" l="l"/>
            <a:pathLst>
              <a:path h="4490720" w="5306611">
                <a:moveTo>
                  <a:pt x="0" y="0"/>
                </a:moveTo>
                <a:lnTo>
                  <a:pt x="5306610" y="0"/>
                </a:lnTo>
                <a:lnTo>
                  <a:pt x="5306610" y="4490719"/>
                </a:lnTo>
                <a:lnTo>
                  <a:pt x="0" y="4490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4831" y="480723"/>
            <a:ext cx="2158337" cy="1659312"/>
          </a:xfrm>
          <a:custGeom>
            <a:avLst/>
            <a:gdLst/>
            <a:ahLst/>
            <a:cxnLst/>
            <a:rect r="r" b="b" t="t" l="l"/>
            <a:pathLst>
              <a:path h="1659312" w="2158337">
                <a:moveTo>
                  <a:pt x="0" y="0"/>
                </a:moveTo>
                <a:lnTo>
                  <a:pt x="2158338" y="0"/>
                </a:lnTo>
                <a:lnTo>
                  <a:pt x="2158338" y="1659312"/>
                </a:lnTo>
                <a:lnTo>
                  <a:pt x="0" y="1659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67760" y="5741877"/>
            <a:ext cx="67524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CC1B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Nil</a:t>
            </a:r>
            <a:r>
              <a:rPr lang="en-US" b="true" sz="5199">
                <a:solidFill>
                  <a:srgbClr val="CC1B1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ai-Nilai Pancasila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064831" y="7354058"/>
            <a:ext cx="1904242" cy="1904242"/>
          </a:xfrm>
          <a:custGeom>
            <a:avLst/>
            <a:gdLst/>
            <a:ahLst/>
            <a:cxnLst/>
            <a:rect r="r" b="b" t="t" l="l"/>
            <a:pathLst>
              <a:path h="1904242" w="1904242">
                <a:moveTo>
                  <a:pt x="0" y="0"/>
                </a:moveTo>
                <a:lnTo>
                  <a:pt x="1904243" y="0"/>
                </a:lnTo>
                <a:lnTo>
                  <a:pt x="1904243" y="1904242"/>
                </a:lnTo>
                <a:lnTo>
                  <a:pt x="0" y="1904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0478" y="3473305"/>
            <a:ext cx="18586211" cy="7244153"/>
          </a:xfrm>
          <a:custGeom>
            <a:avLst/>
            <a:gdLst/>
            <a:ahLst/>
            <a:cxnLst/>
            <a:rect r="r" b="b" t="t" l="l"/>
            <a:pathLst>
              <a:path h="7244153" w="18586211">
                <a:moveTo>
                  <a:pt x="0" y="0"/>
                </a:moveTo>
                <a:lnTo>
                  <a:pt x="18586211" y="0"/>
                </a:lnTo>
                <a:lnTo>
                  <a:pt x="18586211" y="7244153"/>
                </a:lnTo>
                <a:lnTo>
                  <a:pt x="0" y="724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04886" y="1319464"/>
            <a:ext cx="9195483" cy="7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SILA KE-5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2353" y="2141559"/>
            <a:ext cx="8533260" cy="133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6"/>
              </a:lnSpc>
              <a:spcBef>
                <a:spcPct val="0"/>
              </a:spcBef>
            </a:pPr>
            <a:r>
              <a:rPr lang="en-US" b="true" sz="3819" spc="240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keadilan sosial bagi seluruh rakyat indonesia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92353" y="4180675"/>
            <a:ext cx="678080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Lambang: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🌾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Padi &amp; Kapas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Contoh sikap: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1.  Adil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2. Berbagi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3. Tidak p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ilih kasih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12" id="12">
            <a:hlinkClick r:id="rId9" action="ppaction://hlinksldjump"/>
          </p:cNvPr>
          <p:cNvSpPr/>
          <p:nvPr/>
        </p:nvSpPr>
        <p:spPr>
          <a:xfrm flipH="false" flipV="false" rot="0">
            <a:off x="14650696" y="8687650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100"/>
                </a:lnTo>
                <a:lnTo>
                  <a:pt x="0" y="144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0478" y="3473305"/>
            <a:ext cx="18586211" cy="7244153"/>
          </a:xfrm>
          <a:custGeom>
            <a:avLst/>
            <a:gdLst/>
            <a:ahLst/>
            <a:cxnLst/>
            <a:rect r="r" b="b" t="t" l="l"/>
            <a:pathLst>
              <a:path h="7244153" w="18586211">
                <a:moveTo>
                  <a:pt x="0" y="0"/>
                </a:moveTo>
                <a:lnTo>
                  <a:pt x="18586211" y="0"/>
                </a:lnTo>
                <a:lnTo>
                  <a:pt x="18586211" y="7244153"/>
                </a:lnTo>
                <a:lnTo>
                  <a:pt x="0" y="724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04886" y="1319464"/>
            <a:ext cx="9195483" cy="7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LATIHAN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6523" y="2067088"/>
            <a:ext cx="13601148" cy="821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Apa lambang sila ke-1?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A. 🌳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B. ⭐ 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C. 🐃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D. ⚖️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Soal 2: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Gotong royong termasuk sila…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A.</a:t>
            </a: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1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B. 2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C. 3 </a:t>
            </a: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D. 5</a:t>
            </a:r>
          </a:p>
          <a:p>
            <a:pPr algn="l">
              <a:lnSpc>
                <a:spcPts val="4358"/>
              </a:lnSpc>
            </a:pPr>
          </a:p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</a:p>
          <a:p>
            <a:pPr algn="l">
              <a:lnSpc>
                <a:spcPts val="4358"/>
              </a:lnSpc>
            </a:pPr>
          </a:p>
          <a:p>
            <a:pPr algn="ctr">
              <a:lnSpc>
                <a:spcPts val="4358"/>
              </a:lnSpc>
            </a:pPr>
          </a:p>
        </p:txBody>
      </p:sp>
      <p:sp>
        <p:nvSpPr>
          <p:cNvPr name="Freeform 11" id="11">
            <a:hlinkClick r:id="rId9" action="ppaction://hlinksldjump"/>
          </p:cNvPr>
          <p:cNvSpPr/>
          <p:nvPr/>
        </p:nvSpPr>
        <p:spPr>
          <a:xfrm flipH="false" flipV="false" rot="0">
            <a:off x="14622618" y="8252945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100"/>
                </a:lnTo>
                <a:lnTo>
                  <a:pt x="0" y="144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0" y="0"/>
                </a:lnTo>
                <a:lnTo>
                  <a:pt x="18586210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46258" y="1727885"/>
            <a:ext cx="9195483" cy="7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BC0F06"/>
                </a:solidFill>
                <a:latin typeface="Lovelo"/>
                <a:ea typeface="Lovelo"/>
                <a:cs typeface="Lovelo"/>
                <a:sym typeface="Lovelo"/>
              </a:rPr>
              <a:t>KESIMPULAN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6964" y="2717485"/>
            <a:ext cx="9464777" cy="480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65"/>
              </a:lnSpc>
              <a:spcBef>
                <a:spcPct val="0"/>
              </a:spcBef>
            </a:pPr>
            <a:r>
              <a:rPr lang="en-US" b="true" sz="2475" spc="155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ilai-nila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Panca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la membentuk kita menjadi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a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nak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yang b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erima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n,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berakhlak baik, b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ers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atu, adil, serta demokratis. Dengan mengamalkan setiap sila dalam kehidupan sehari-hari, kita belajar untuk selalu mendekatkan diri kepada Tuhan, bersikap sopan dan mengharga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 sesama, menjaga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p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rsat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uan di lingkungan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sekitar, berlaku adil kepada semua tanpa memilih-milih, serta menghargai pendapat orang lain melalui musyawarah. Melalui penerapan nilai-nilai tersebut, kita tumbuh menjadi prib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adi yang berkarak</a:t>
            </a:r>
            <a:r>
              <a:rPr lang="en-US" b="true" sz="2475" spc="155" strike="noStrike" u="none">
                <a:solidFill>
                  <a:srgbClr val="BC0F06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ter, bertanggung jawab, dan mencintai tanah air.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0" y="0"/>
                </a:lnTo>
                <a:lnTo>
                  <a:pt x="18586210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69222" y="2212675"/>
            <a:ext cx="7621793" cy="1141253"/>
          </a:xfrm>
          <a:custGeom>
            <a:avLst/>
            <a:gdLst/>
            <a:ahLst/>
            <a:cxnLst/>
            <a:rect r="r" b="b" t="t" l="l"/>
            <a:pathLst>
              <a:path h="1141253" w="7621793">
                <a:moveTo>
                  <a:pt x="0" y="0"/>
                </a:moveTo>
                <a:lnTo>
                  <a:pt x="7621793" y="0"/>
                </a:lnTo>
                <a:lnTo>
                  <a:pt x="7621793" y="1141253"/>
                </a:lnTo>
                <a:lnTo>
                  <a:pt x="0" y="1141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82377" y="1195416"/>
            <a:ext cx="9195483" cy="76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NAMA ANGGOTA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33264" y="4761881"/>
            <a:ext cx="7621793" cy="1141253"/>
          </a:xfrm>
          <a:custGeom>
            <a:avLst/>
            <a:gdLst/>
            <a:ahLst/>
            <a:cxnLst/>
            <a:rect r="r" b="b" t="t" l="l"/>
            <a:pathLst>
              <a:path h="1141253" w="7621793">
                <a:moveTo>
                  <a:pt x="0" y="0"/>
                </a:moveTo>
                <a:lnTo>
                  <a:pt x="7621793" y="0"/>
                </a:lnTo>
                <a:lnTo>
                  <a:pt x="7621793" y="1141252"/>
                </a:lnTo>
                <a:lnTo>
                  <a:pt x="0" y="1141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33264" y="6106500"/>
            <a:ext cx="7621793" cy="1141253"/>
          </a:xfrm>
          <a:custGeom>
            <a:avLst/>
            <a:gdLst/>
            <a:ahLst/>
            <a:cxnLst/>
            <a:rect r="r" b="b" t="t" l="l"/>
            <a:pathLst>
              <a:path h="1141253" w="7621793">
                <a:moveTo>
                  <a:pt x="0" y="0"/>
                </a:moveTo>
                <a:lnTo>
                  <a:pt x="7621793" y="0"/>
                </a:lnTo>
                <a:lnTo>
                  <a:pt x="7621793" y="1141253"/>
                </a:lnTo>
                <a:lnTo>
                  <a:pt x="0" y="1141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69222" y="3477984"/>
            <a:ext cx="7621793" cy="1141253"/>
          </a:xfrm>
          <a:custGeom>
            <a:avLst/>
            <a:gdLst/>
            <a:ahLst/>
            <a:cxnLst/>
            <a:rect r="r" b="b" t="t" l="l"/>
            <a:pathLst>
              <a:path h="1141253" w="7621793">
                <a:moveTo>
                  <a:pt x="0" y="0"/>
                </a:moveTo>
                <a:lnTo>
                  <a:pt x="7621793" y="0"/>
                </a:lnTo>
                <a:lnTo>
                  <a:pt x="7621793" y="1141253"/>
                </a:lnTo>
                <a:lnTo>
                  <a:pt x="0" y="1141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218231" y="2182545"/>
            <a:ext cx="4881562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Syarifatul Inayah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87213" y="3401553"/>
            <a:ext cx="3543598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Nuraljasirah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2544" y="4731797"/>
            <a:ext cx="4452938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Rizkia nursalmi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40159" y="6122208"/>
            <a:ext cx="2837706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Sindi sem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0" y="0"/>
                </a:lnTo>
                <a:lnTo>
                  <a:pt x="18586210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83932" y="2244172"/>
            <a:ext cx="9989219" cy="1645336"/>
          </a:xfrm>
          <a:custGeom>
            <a:avLst/>
            <a:gdLst/>
            <a:ahLst/>
            <a:cxnLst/>
            <a:rect r="r" b="b" t="t" l="l"/>
            <a:pathLst>
              <a:path h="1645336" w="9989219">
                <a:moveTo>
                  <a:pt x="0" y="0"/>
                </a:moveTo>
                <a:lnTo>
                  <a:pt x="9989219" y="0"/>
                </a:lnTo>
                <a:lnTo>
                  <a:pt x="9989219" y="1645336"/>
                </a:lnTo>
                <a:lnTo>
                  <a:pt x="0" y="1645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79" t="0" r="-7779" b="-505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51637" y="3774289"/>
            <a:ext cx="10627112" cy="572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4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149390" y="4060958"/>
            <a:ext cx="9989219" cy="1557094"/>
          </a:xfrm>
          <a:custGeom>
            <a:avLst/>
            <a:gdLst/>
            <a:ahLst/>
            <a:cxnLst/>
            <a:rect r="r" b="b" t="t" l="l"/>
            <a:pathLst>
              <a:path h="1557094" w="9989219">
                <a:moveTo>
                  <a:pt x="0" y="0"/>
                </a:moveTo>
                <a:lnTo>
                  <a:pt x="9989220" y="0"/>
                </a:lnTo>
                <a:lnTo>
                  <a:pt x="9989220" y="1557094"/>
                </a:lnTo>
                <a:lnTo>
                  <a:pt x="0" y="1557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84" t="-4675" r="-448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83932" y="5818077"/>
            <a:ext cx="9989219" cy="1841475"/>
          </a:xfrm>
          <a:custGeom>
            <a:avLst/>
            <a:gdLst/>
            <a:ahLst/>
            <a:cxnLst/>
            <a:rect r="r" b="b" t="t" l="l"/>
            <a:pathLst>
              <a:path h="1841475" w="9989219">
                <a:moveTo>
                  <a:pt x="0" y="0"/>
                </a:moveTo>
                <a:lnTo>
                  <a:pt x="9989219" y="0"/>
                </a:lnTo>
                <a:lnTo>
                  <a:pt x="9989219" y="1841475"/>
                </a:lnTo>
                <a:lnTo>
                  <a:pt x="0" y="1841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497" t="-23491" r="-57497" b="-5113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28369" y="7659552"/>
            <a:ext cx="2783467" cy="2640814"/>
          </a:xfrm>
          <a:custGeom>
            <a:avLst/>
            <a:gdLst/>
            <a:ahLst/>
            <a:cxnLst/>
            <a:rect r="r" b="b" t="t" l="l"/>
            <a:pathLst>
              <a:path h="2640814" w="2783467">
                <a:moveTo>
                  <a:pt x="0" y="0"/>
                </a:moveTo>
                <a:lnTo>
                  <a:pt x="2783467" y="0"/>
                </a:lnTo>
                <a:lnTo>
                  <a:pt x="2783467" y="2640814"/>
                </a:lnTo>
                <a:lnTo>
                  <a:pt x="0" y="2640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73089" y="769232"/>
            <a:ext cx="7341823" cy="147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TUJUAN PEMBELAJARAN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18112" y="2348138"/>
            <a:ext cx="10094161" cy="132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716" indent="-415858" lvl="1">
              <a:lnSpc>
                <a:spcPts val="5393"/>
              </a:lnSpc>
              <a:buFont typeface="Arial"/>
              <a:buChar char="•"/>
            </a:pPr>
            <a:r>
              <a:rPr lang="en-US" b="true" sz="385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Siswa dapat mengenal lambang pancasila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9390" y="4008111"/>
            <a:ext cx="9383630" cy="130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5902" indent="-402951" lvl="1">
              <a:lnSpc>
                <a:spcPts val="5225"/>
              </a:lnSpc>
              <a:buFont typeface="Arial"/>
              <a:buChar char="•"/>
            </a:pPr>
            <a:r>
              <a:rPr lang="en-US" b="true" sz="373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Siswa dapat menjelaskan makna dari masing-masing sila Pancasila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18112" y="5770452"/>
            <a:ext cx="9115270" cy="18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2854" indent="-391427" lvl="1">
              <a:lnSpc>
                <a:spcPts val="5076"/>
              </a:lnSpc>
              <a:buFont typeface="Arial"/>
              <a:buChar char="•"/>
            </a:pPr>
            <a:r>
              <a:rPr lang="en-US" b="true" sz="362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Siswa dapat memberikan contoh sikap yang sesuai dengan nilai-nilai Pancasila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1" y="0"/>
                </a:lnTo>
                <a:lnTo>
                  <a:pt x="18586211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82427" y="5005670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82427" y="6106500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34609" y="2897594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6"/>
                </a:lnTo>
                <a:lnTo>
                  <a:pt x="0" y="831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82427" y="2981239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82427" y="3949418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6"/>
                </a:lnTo>
                <a:lnTo>
                  <a:pt x="0" y="831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13031" y="3878939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6"/>
                </a:lnTo>
                <a:lnTo>
                  <a:pt x="0" y="831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13031" y="5005670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13031" y="6106500"/>
            <a:ext cx="4454289" cy="831457"/>
          </a:xfrm>
          <a:custGeom>
            <a:avLst/>
            <a:gdLst/>
            <a:ahLst/>
            <a:cxnLst/>
            <a:rect r="r" b="b" t="t" l="l"/>
            <a:pathLst>
              <a:path h="831457" w="4454289">
                <a:moveTo>
                  <a:pt x="0" y="0"/>
                </a:moveTo>
                <a:lnTo>
                  <a:pt x="4454289" y="0"/>
                </a:lnTo>
                <a:lnTo>
                  <a:pt x="4454289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83790" y="1394957"/>
            <a:ext cx="7341823" cy="7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MENU RUANG</a:t>
            </a: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 SILA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69685" y="2102752"/>
            <a:ext cx="66234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APA ITU PANCASILA?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82427" y="2970554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sz="3626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</a:t>
            </a: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9" action="ppaction://hlinksldjump"/>
              </a:rPr>
              <a:t>pa itu pancasila?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82427" y="4022378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0" action="ppaction://hlinksldjump"/>
              </a:rPr>
              <a:t>sila ke-1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82427" y="5066624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1" action="ppaction://hlinksldjump"/>
              </a:rPr>
              <a:t>sila ke-2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22912" y="6179461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sz="3626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sila ke-3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52797" y="2970554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2" action="ppaction://hlinksldjump"/>
              </a:rPr>
              <a:t>sila ke-4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93703" y="3951899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3" action="ppaction://hlinksldjump"/>
              </a:rPr>
              <a:t>sila ke-5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13031" y="5066624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4" action="ppaction://hlinksldjump"/>
              </a:rPr>
              <a:t>Latihan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34609" y="6170502"/>
            <a:ext cx="4536101" cy="6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b="true" sz="3626" u="sng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5" action="ppaction://hlinksldjump"/>
              </a:rPr>
              <a:t>Kesimpulan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0" y="0"/>
                </a:lnTo>
                <a:lnTo>
                  <a:pt x="18586210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63822" y="2894728"/>
            <a:ext cx="10137941" cy="443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80"/>
              </a:lnSpc>
              <a:spcBef>
                <a:spcPct val="0"/>
              </a:spcBef>
            </a:pPr>
            <a:r>
              <a:rPr lang="en-US" b="true" sz="3628" spc="228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Pancas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ah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r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ne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r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one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 ya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ng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m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njad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oman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alam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k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h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u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pan berbang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b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er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negara.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lai-nilai di dalam Pa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nc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as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la harus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pahami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t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erapkan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m k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hidupan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hari-hari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ole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h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se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m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u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war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n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eg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ra,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 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term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s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u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k para sisw</a:t>
            </a:r>
            <a:r>
              <a:rPr lang="en-US" b="true" sz="3628" spc="228" strike="noStrike" u="none">
                <a:solidFill>
                  <a:srgbClr val="CC1B1D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a.</a:t>
            </a:r>
          </a:p>
        </p:txBody>
      </p:sp>
      <p:sp>
        <p:nvSpPr>
          <p:cNvPr name="Freeform 10" id="10">
            <a:hlinkClick r:id="rId9" action="ppaction://hlinksldjump"/>
          </p:cNvPr>
          <p:cNvSpPr/>
          <p:nvPr/>
        </p:nvSpPr>
        <p:spPr>
          <a:xfrm flipH="false" flipV="false" rot="0">
            <a:off x="14622618" y="8688217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099"/>
                </a:lnTo>
                <a:lnTo>
                  <a:pt x="0" y="1446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63822" y="1545018"/>
            <a:ext cx="9195483" cy="76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 u="sng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  <a:hlinkClick r:id="rId10" action="ppaction://hlinksldjump"/>
              </a:rPr>
              <a:t>APA ITU PANCASILA?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8910"/>
            <a:ext cx="18586211" cy="7244153"/>
          </a:xfrm>
          <a:custGeom>
            <a:avLst/>
            <a:gdLst/>
            <a:ahLst/>
            <a:cxnLst/>
            <a:rect r="r" b="b" t="t" l="l"/>
            <a:pathLst>
              <a:path h="7244153" w="18586211">
                <a:moveTo>
                  <a:pt x="0" y="0"/>
                </a:moveTo>
                <a:lnTo>
                  <a:pt x="18586210" y="0"/>
                </a:lnTo>
                <a:lnTo>
                  <a:pt x="18586210" y="7244152"/>
                </a:lnTo>
                <a:lnTo>
                  <a:pt x="0" y="724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6768" y="3982743"/>
            <a:ext cx="1578902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M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akna: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Beriman kepada Tuhan, saling menghormati agama dan keyakinan orang lain.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Contoh sikap: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 Berdoa sebelum belajar.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Menghormati teman berbeda agama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Tidak mengejek ibadah orang lain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404886" y="1319464"/>
            <a:ext cx="9195483" cy="7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SILA KE-1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54652" y="2017734"/>
            <a:ext cx="8533260" cy="65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46"/>
              </a:lnSpc>
              <a:spcBef>
                <a:spcPct val="0"/>
              </a:spcBef>
            </a:pPr>
            <a:r>
              <a:rPr lang="en-US" b="true" sz="3819" spc="240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etuhan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 Y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ng Maha Es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6768" y="2854180"/>
            <a:ext cx="865901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Lambang: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⭐ (Bintang besar warna emas)</a:t>
            </a:r>
          </a:p>
        </p:txBody>
      </p:sp>
      <p:sp>
        <p:nvSpPr>
          <p:cNvPr name="Freeform 13" id="13">
            <a:hlinkClick r:id="rId9" action="ppaction://hlinksldjump"/>
          </p:cNvPr>
          <p:cNvSpPr/>
          <p:nvPr/>
        </p:nvSpPr>
        <p:spPr>
          <a:xfrm flipH="false" flipV="false" rot="0">
            <a:off x="14622618" y="8535250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100"/>
                </a:lnTo>
                <a:lnTo>
                  <a:pt x="0" y="144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0" y="0"/>
                </a:lnTo>
                <a:lnTo>
                  <a:pt x="18586210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939182" y="7183401"/>
            <a:ext cx="3439661" cy="3439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255" t="0" r="-4783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546258" y="727190"/>
            <a:ext cx="9195483" cy="76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SILA KE-2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40280" y="1444510"/>
            <a:ext cx="8301461" cy="5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9"/>
              </a:lnSpc>
              <a:spcBef>
                <a:spcPct val="0"/>
              </a:spcBef>
            </a:pPr>
            <a:r>
              <a:rPr lang="en-US" b="true" sz="3077" spc="193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</a:t>
            </a:r>
            <a:r>
              <a:rPr lang="en-US" b="true" sz="3077" spc="193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emanusiaan yang Adil dan Beradab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299" y="2165232"/>
            <a:ext cx="1531084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L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ambang: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⛓️ (Rantai)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Makna: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Mengajarkan kita untuk saling menghargai dan menolong sesama manusia.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Contoh sikap: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Menolong teman jatuh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Bersikap sopan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Tidak membully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14" id="14">
            <a:hlinkClick r:id="rId10" action="ppaction://hlinksldjump"/>
          </p:cNvPr>
          <p:cNvSpPr/>
          <p:nvPr/>
        </p:nvSpPr>
        <p:spPr>
          <a:xfrm flipH="false" flipV="false" rot="0">
            <a:off x="14622618" y="8180182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100"/>
                </a:lnTo>
                <a:lnTo>
                  <a:pt x="0" y="144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9105" y="3378910"/>
            <a:ext cx="18586211" cy="7244153"/>
          </a:xfrm>
          <a:custGeom>
            <a:avLst/>
            <a:gdLst/>
            <a:ahLst/>
            <a:cxnLst/>
            <a:rect r="r" b="b" t="t" l="l"/>
            <a:pathLst>
              <a:path h="7244153" w="18586211">
                <a:moveTo>
                  <a:pt x="0" y="0"/>
                </a:moveTo>
                <a:lnTo>
                  <a:pt x="18586210" y="0"/>
                </a:lnTo>
                <a:lnTo>
                  <a:pt x="18586210" y="7244152"/>
                </a:lnTo>
                <a:lnTo>
                  <a:pt x="0" y="724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04886" y="1319464"/>
            <a:ext cx="9195483" cy="7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SILA KE-3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2353" y="2141559"/>
            <a:ext cx="8533260" cy="65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6"/>
              </a:lnSpc>
              <a:spcBef>
                <a:spcPct val="0"/>
              </a:spcBef>
            </a:pPr>
            <a:r>
              <a:rPr lang="en-US" b="true" sz="3819" spc="240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</a:t>
            </a:r>
            <a:r>
              <a:rPr lang="en-US" b="true" sz="3819" spc="240" strike="noStrike" u="none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ersatuan Indonesia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3609" y="3140375"/>
            <a:ext cx="727858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Lambang: 🌳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Pohon Beringin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Contoh sikap: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 Gotong royong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Tidak membeda-bedaka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n teman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Cinta tanah air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12" id="12">
            <a:hlinkClick r:id="rId9" action="ppaction://hlinksldjump"/>
          </p:cNvPr>
          <p:cNvSpPr/>
          <p:nvPr/>
        </p:nvSpPr>
        <p:spPr>
          <a:xfrm flipH="false" flipV="false" rot="0">
            <a:off x="14775018" y="8332582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100"/>
                </a:lnTo>
                <a:lnTo>
                  <a:pt x="0" y="144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89">
            <a:off x="177515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0" y="0"/>
                </a:moveTo>
                <a:lnTo>
                  <a:pt x="6566751" y="0"/>
                </a:lnTo>
                <a:lnTo>
                  <a:pt x="6566751" y="4307788"/>
                </a:lnTo>
                <a:lnTo>
                  <a:pt x="0" y="430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2965">
            <a:off x="9942238" y="6361628"/>
            <a:ext cx="6566750" cy="4307788"/>
          </a:xfrm>
          <a:custGeom>
            <a:avLst/>
            <a:gdLst/>
            <a:ahLst/>
            <a:cxnLst/>
            <a:rect r="r" b="b" t="t" l="l"/>
            <a:pathLst>
              <a:path h="4307788" w="6566750">
                <a:moveTo>
                  <a:pt x="6566751" y="0"/>
                </a:moveTo>
                <a:lnTo>
                  <a:pt x="0" y="0"/>
                </a:lnTo>
                <a:lnTo>
                  <a:pt x="0" y="4307788"/>
                </a:lnTo>
                <a:lnTo>
                  <a:pt x="6566751" y="4307788"/>
                </a:lnTo>
                <a:lnTo>
                  <a:pt x="6566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74440"/>
            <a:ext cx="18586211" cy="7248622"/>
          </a:xfrm>
          <a:custGeom>
            <a:avLst/>
            <a:gdLst/>
            <a:ahLst/>
            <a:cxnLst/>
            <a:rect r="r" b="b" t="t" l="l"/>
            <a:pathLst>
              <a:path h="7248622" w="18586211">
                <a:moveTo>
                  <a:pt x="0" y="0"/>
                </a:moveTo>
                <a:lnTo>
                  <a:pt x="18586211" y="0"/>
                </a:lnTo>
                <a:lnTo>
                  <a:pt x="18586211" y="7248622"/>
                </a:lnTo>
                <a:lnTo>
                  <a:pt x="0" y="724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572">
            <a:off x="-119199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0" y="0"/>
                </a:moveTo>
                <a:lnTo>
                  <a:pt x="4513722" y="0"/>
                </a:lnTo>
                <a:lnTo>
                  <a:pt x="4513722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049">
            <a:off x="15000810" y="6402119"/>
            <a:ext cx="4513721" cy="6018295"/>
          </a:xfrm>
          <a:custGeom>
            <a:avLst/>
            <a:gdLst/>
            <a:ahLst/>
            <a:cxnLst/>
            <a:rect r="r" b="b" t="t" l="l"/>
            <a:pathLst>
              <a:path h="6018295" w="4513721">
                <a:moveTo>
                  <a:pt x="4513722" y="0"/>
                </a:moveTo>
                <a:lnTo>
                  <a:pt x="0" y="0"/>
                </a:lnTo>
                <a:lnTo>
                  <a:pt x="0" y="6018295"/>
                </a:lnTo>
                <a:lnTo>
                  <a:pt x="4513722" y="6018295"/>
                </a:lnTo>
                <a:lnTo>
                  <a:pt x="4513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2446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0" y="0"/>
                </a:moveTo>
                <a:lnTo>
                  <a:pt x="2029390" y="0"/>
                </a:lnTo>
                <a:lnTo>
                  <a:pt x="2029390" y="1393938"/>
                </a:lnTo>
                <a:lnTo>
                  <a:pt x="0" y="139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76164" y="451045"/>
            <a:ext cx="2029390" cy="1393937"/>
          </a:xfrm>
          <a:custGeom>
            <a:avLst/>
            <a:gdLst/>
            <a:ahLst/>
            <a:cxnLst/>
            <a:rect r="r" b="b" t="t" l="l"/>
            <a:pathLst>
              <a:path h="1393937" w="2029390">
                <a:moveTo>
                  <a:pt x="2029390" y="0"/>
                </a:moveTo>
                <a:lnTo>
                  <a:pt x="0" y="0"/>
                </a:lnTo>
                <a:lnTo>
                  <a:pt x="0" y="1393938"/>
                </a:lnTo>
                <a:lnTo>
                  <a:pt x="2029390" y="1393938"/>
                </a:lnTo>
                <a:lnTo>
                  <a:pt x="202939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939182" y="7183401"/>
            <a:ext cx="3439661" cy="3439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255" t="0" r="-4783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695364" y="1200150"/>
            <a:ext cx="9195483" cy="76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6234">
                <a:solidFill>
                  <a:srgbClr val="CC1B1D"/>
                </a:solidFill>
                <a:latin typeface="Lovelo"/>
                <a:ea typeface="Lovelo"/>
                <a:cs typeface="Lovelo"/>
                <a:sym typeface="Lovelo"/>
              </a:rPr>
              <a:t>SILA KE-4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8262" y="1805832"/>
            <a:ext cx="9654355" cy="16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09"/>
              </a:lnSpc>
              <a:spcBef>
                <a:spcPct val="0"/>
              </a:spcBef>
            </a:pPr>
            <a:r>
              <a:rPr lang="en-US" b="true" sz="3077" spc="193">
                <a:solidFill>
                  <a:srgbClr val="CC1B1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kerakyatan yang di pimpin oleh hikmat kebijaksanaa dalam permusyawaratan perwakilan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8534" y="3713370"/>
            <a:ext cx="667092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L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ambang: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🐃 Kepala banteng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Contoh sikap: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1.  Bermusyawarah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 2.   </a:t>
            </a:r>
            <a:r>
              <a:rPr lang="en-US" sz="3399">
                <a:solidFill>
                  <a:srgbClr val="CC1B1D"/>
                </a:solidFill>
                <a:latin typeface="Open Sans 1"/>
                <a:ea typeface="Open Sans 1"/>
                <a:cs typeface="Open Sans 1"/>
                <a:sym typeface="Open Sans 1"/>
              </a:rPr>
              <a:t>Menghargai pendapat teman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14" id="14">
            <a:hlinkClick r:id="rId10" action="ppaction://hlinksldjump"/>
          </p:cNvPr>
          <p:cNvSpPr/>
          <p:nvPr/>
        </p:nvSpPr>
        <p:spPr>
          <a:xfrm flipH="false" flipV="false" rot="0">
            <a:off x="14498296" y="8535250"/>
            <a:ext cx="3413540" cy="1446100"/>
          </a:xfrm>
          <a:custGeom>
            <a:avLst/>
            <a:gdLst/>
            <a:ahLst/>
            <a:cxnLst/>
            <a:rect r="r" b="b" t="t" l="l"/>
            <a:pathLst>
              <a:path h="1446100" w="3413540">
                <a:moveTo>
                  <a:pt x="0" y="0"/>
                </a:moveTo>
                <a:lnTo>
                  <a:pt x="3413540" y="0"/>
                </a:lnTo>
                <a:lnTo>
                  <a:pt x="3413540" y="1446100"/>
                </a:lnTo>
                <a:lnTo>
                  <a:pt x="0" y="144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DAG5zV4rjSY</dc:identifier>
  <dcterms:modified xsi:type="dcterms:W3CDTF">2011-08-01T06:04:30Z</dcterms:modified>
  <cp:revision>1</cp:revision>
  <dc:title>Biru dan Merah Modern Tugas Sekolah Presentasi Pancasila</dc:title>
</cp:coreProperties>
</file>